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61" r:id="rId5"/>
    <p:sldId id="269" r:id="rId6"/>
    <p:sldId id="259" r:id="rId7"/>
    <p:sldId id="260" r:id="rId8"/>
    <p:sldId id="270" r:id="rId9"/>
    <p:sldId id="262" r:id="rId10"/>
    <p:sldId id="271" r:id="rId11"/>
    <p:sldId id="264" r:id="rId12"/>
    <p:sldId id="265" r:id="rId13"/>
    <p:sldId id="266" r:id="rId14"/>
  </p:sldIdLst>
  <p:sldSz cx="18288000" cy="10287000"/>
  <p:notesSz cx="6797675" cy="9872663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Montserrat Light" panose="020B0604020202020204" charset="-52"/>
      <p:regular r:id="rId20"/>
      <p: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60" d="100"/>
          <a:sy n="60" d="100"/>
        </p:scale>
        <p:origin x="-370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27546" cy="370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34448" y="0"/>
            <a:ext cx="3927546" cy="370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pPr/>
              <a:t>30.11.2023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68513" y="554038"/>
            <a:ext cx="4926012" cy="2771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06357" y="3510280"/>
            <a:ext cx="7250853" cy="332688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020561"/>
            <a:ext cx="3927546" cy="3685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34448" y="7020561"/>
            <a:ext cx="3927546" cy="3685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ptmon.com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jpeg"/><Relationship Id="rId7" Type="http://schemas.openxmlformats.org/officeDocument/2006/relationships/hyperlink" Target="http://www.patientcapital.b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office@patientcapital.bg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75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5946267" y="6287661"/>
            <a:ext cx="3090577" cy="4088115"/>
          </a:xfrm>
          <a:custGeom>
            <a:avLst/>
            <a:gdLst/>
            <a:ahLst/>
            <a:cxnLst/>
            <a:rect l="l" t="t" r="r" b="b"/>
            <a:pathLst>
              <a:path w="3090577" h="4088115">
                <a:moveTo>
                  <a:pt x="0" y="4088115"/>
                </a:moveTo>
                <a:lnTo>
                  <a:pt x="3090577" y="4088115"/>
                </a:lnTo>
                <a:lnTo>
                  <a:pt x="3090577" y="0"/>
                </a:lnTo>
                <a:lnTo>
                  <a:pt x="0" y="0"/>
                </a:lnTo>
                <a:lnTo>
                  <a:pt x="0" y="4088115"/>
                </a:lnTo>
                <a:close/>
              </a:path>
            </a:pathLst>
          </a:custGeom>
          <a:blipFill>
            <a:blip r:embed="rId3"/>
            <a:stretch>
              <a:fillRect l="-141565" t="-108034" r="-47011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670437" y="0"/>
            <a:ext cx="9617563" cy="10287000"/>
            <a:chOff x="0" y="0"/>
            <a:chExt cx="2533021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3021" cy="2709333"/>
            </a:xfrm>
            <a:custGeom>
              <a:avLst/>
              <a:gdLst/>
              <a:ahLst/>
              <a:cxnLst/>
              <a:rect l="l" t="t" r="r" b="b"/>
              <a:pathLst>
                <a:path w="2533021" h="2709333">
                  <a:moveTo>
                    <a:pt x="0" y="0"/>
                  </a:moveTo>
                  <a:lnTo>
                    <a:pt x="2533021" y="0"/>
                  </a:lnTo>
                  <a:lnTo>
                    <a:pt x="253302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19E72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529186" y="2769485"/>
            <a:ext cx="7244351" cy="2801149"/>
          </a:xfrm>
          <a:custGeom>
            <a:avLst/>
            <a:gdLst/>
            <a:ahLst/>
            <a:cxnLst/>
            <a:rect l="l" t="t" r="r" b="b"/>
            <a:pathLst>
              <a:path w="7244351" h="2801149">
                <a:moveTo>
                  <a:pt x="0" y="0"/>
                </a:moveTo>
                <a:lnTo>
                  <a:pt x="7244351" y="0"/>
                </a:lnTo>
                <a:lnTo>
                  <a:pt x="7244351" y="2801149"/>
                </a:lnTo>
                <a:lnTo>
                  <a:pt x="0" y="2801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630466" y="6190899"/>
            <a:ext cx="6440063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endParaRPr lang="en-US" sz="3000" dirty="0">
              <a:solidFill>
                <a:srgbClr val="000000"/>
              </a:solidFill>
              <a:latin typeface="Montserrat Light"/>
            </a:endParaRPr>
          </a:p>
        </p:txBody>
      </p:sp>
      <p:sp>
        <p:nvSpPr>
          <p:cNvPr id="19" name="Freeform 19"/>
          <p:cNvSpPr/>
          <p:nvPr/>
        </p:nvSpPr>
        <p:spPr>
          <a:xfrm flipH="1">
            <a:off x="-643390" y="-159384"/>
            <a:ext cx="3344180" cy="4088115"/>
          </a:xfrm>
          <a:custGeom>
            <a:avLst/>
            <a:gdLst/>
            <a:ahLst/>
            <a:cxnLst/>
            <a:rect l="l" t="t" r="r" b="b"/>
            <a:pathLst>
              <a:path w="3344180" h="4088115">
                <a:moveTo>
                  <a:pt x="3344180" y="0"/>
                </a:moveTo>
                <a:lnTo>
                  <a:pt x="0" y="0"/>
                </a:lnTo>
                <a:lnTo>
                  <a:pt x="0" y="4088115"/>
                </a:lnTo>
                <a:lnTo>
                  <a:pt x="3344180" y="4088115"/>
                </a:lnTo>
                <a:lnTo>
                  <a:pt x="3344180" y="0"/>
                </a:lnTo>
                <a:close/>
              </a:path>
            </a:pathLst>
          </a:custGeom>
          <a:blipFill>
            <a:blip r:embed="rId3"/>
            <a:stretch>
              <a:fillRect l="-131501" t="-108034" r="-426205"/>
            </a:stretch>
          </a:blipFill>
        </p:spPr>
      </p:sp>
      <p:sp>
        <p:nvSpPr>
          <p:cNvPr id="20" name="TextBox 19"/>
          <p:cNvSpPr txBox="1"/>
          <p:nvPr/>
        </p:nvSpPr>
        <p:spPr>
          <a:xfrm>
            <a:off x="8670437" y="2862500"/>
            <a:ext cx="846645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/>
              <a:t>ПЪРВАТА НАЦИОНАЛНА ПЛАТФОРМА</a:t>
            </a:r>
          </a:p>
          <a:p>
            <a:pPr algn="ctr"/>
            <a:r>
              <a:rPr lang="bg-BG" sz="4000" b="1" dirty="0"/>
              <a:t> ЗА КОЛЕКТИВНО </a:t>
            </a:r>
            <a:r>
              <a:rPr lang="bg-BG" sz="4000" b="1" dirty="0" smtClean="0"/>
              <a:t>ФИНАНСИРАНЕ В ПРОЕКТИ СЪС СОЦИАЛНО И ЕКОЛОГИЧНО ВЪЗДЕЙСТВИЕ</a:t>
            </a:r>
          </a:p>
          <a:p>
            <a:pPr algn="ctr"/>
            <a:endParaRPr lang="bg-BG" sz="4000" b="1" dirty="0"/>
          </a:p>
          <a:p>
            <a:pPr algn="ctr"/>
            <a:r>
              <a:rPr lang="bg-BG" sz="4000" b="1" dirty="0" smtClean="0"/>
              <a:t>ЛИЦЕНЗИРАНА ОТ  КФН С РЕШЕНИЕ № № 1006 - ДУКФ ОТ 09.11.2023 </a:t>
            </a:r>
            <a:endParaRPr lang="en-US" sz="4000" b="1" dirty="0"/>
          </a:p>
        </p:txBody>
      </p:sp>
    </p:spTree>
  </p:cSld>
  <p:clrMapOvr>
    <a:masterClrMapping/>
  </p:clrMapOvr>
  <p:transition spd="med">
    <p:diamond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9041" b="9041"/>
          <a:stretch>
            <a:fillRect/>
          </a:stretch>
        </p:blipFill>
        <p:spPr>
          <a:xfrm>
            <a:off x="-289048" y="0"/>
            <a:ext cx="18866096" cy="10287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5"/>
          <p:cNvSpPr txBox="1"/>
          <p:nvPr/>
        </p:nvSpPr>
        <p:spPr>
          <a:xfrm>
            <a:off x="2087216" y="1133708"/>
            <a:ext cx="14113568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5400" b="1" dirty="0">
                <a:solidFill>
                  <a:srgbClr val="000000"/>
                </a:solidFill>
                <a:latin typeface="Arial"/>
              </a:rPr>
              <a:t>КОЛЕКТИВНО </a:t>
            </a:r>
            <a:r>
              <a:rPr lang="en-US" sz="5400" b="1" dirty="0" smtClean="0">
                <a:solidFill>
                  <a:srgbClr val="000000"/>
                </a:solidFill>
                <a:latin typeface="Arial"/>
              </a:rPr>
              <a:t>ФИНАНСИРАНЕ</a:t>
            </a:r>
            <a:endParaRPr lang="bg-BG" sz="5400" b="1" dirty="0" smtClean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ts val="5040"/>
              </a:lnSpc>
            </a:pPr>
            <a:r>
              <a:rPr lang="en-US" sz="5400" b="1" dirty="0">
                <a:solidFill>
                  <a:srgbClr val="000000"/>
                </a:solidFill>
                <a:latin typeface="Arial"/>
              </a:rPr>
              <a:t>(CROWDFUNDING)</a:t>
            </a:r>
            <a:r>
              <a:rPr lang="en-US" sz="5400" dirty="0" smtClean="0">
                <a:solidFill>
                  <a:srgbClr val="000000"/>
                </a:solidFill>
                <a:latin typeface="Arial"/>
              </a:rPr>
              <a:t> </a:t>
            </a:r>
            <a:endParaRPr lang="en-US" sz="5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55168" y="2623220"/>
            <a:ext cx="15903516" cy="6155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endParaRPr lang="ru-RU" sz="4000" b="1" dirty="0" smtClean="0"/>
          </a:p>
          <a:p>
            <a:pPr algn="just"/>
            <a:r>
              <a:rPr lang="ru-RU" sz="4000" b="1" dirty="0" smtClean="0"/>
              <a:t>ФОРМА </a:t>
            </a:r>
            <a:r>
              <a:rPr lang="ru-RU" sz="4000" b="1" dirty="0"/>
              <a:t>НА АЛТЕРНАТИВНО ФИНАНСИРАНЕ НА СТАРТИРАЩИ </a:t>
            </a:r>
            <a:r>
              <a:rPr lang="ru-RU" sz="4000" b="1" dirty="0" smtClean="0"/>
              <a:t>И ИНОВАТИВНИ </a:t>
            </a:r>
            <a:r>
              <a:rPr lang="ru-RU" sz="4000" b="1" dirty="0"/>
              <a:t>ПРЕДПРИЯТИЯ </a:t>
            </a:r>
            <a:r>
              <a:rPr lang="ru-RU" sz="4000" b="1" dirty="0" smtClean="0"/>
              <a:t>– МИКРО И МСП</a:t>
            </a:r>
            <a:r>
              <a:rPr lang="ru-RU" sz="4000" b="1" dirty="0"/>
              <a:t>, КОИТО ОБИКНОВЕНО РАЗЧИТАТ НА МАЛКИ ИНВЕСТИЦИИ</a:t>
            </a:r>
            <a:endParaRPr lang="en-GB" sz="4000" b="1" dirty="0"/>
          </a:p>
          <a:p>
            <a:pPr algn="just"/>
            <a:endParaRPr lang="ru-RU" sz="4000" b="1" dirty="0"/>
          </a:p>
          <a:p>
            <a:pPr algn="just"/>
            <a:endParaRPr lang="bg-BG" sz="4000" b="1" dirty="0" smtClean="0"/>
          </a:p>
          <a:p>
            <a:pPr algn="just"/>
            <a:r>
              <a:rPr lang="bg-BG" sz="4000" b="1" dirty="0" smtClean="0"/>
              <a:t>КОЛЕКТИВНОТО </a:t>
            </a:r>
            <a:r>
              <a:rPr lang="bg-BG" sz="4000" b="1" dirty="0" smtClean="0"/>
              <a:t>ФИНАНСИРАНЕ </a:t>
            </a:r>
            <a:r>
              <a:rPr lang="ru-RU" sz="4000" b="1" dirty="0" smtClean="0"/>
              <a:t>НАБИРА </a:t>
            </a:r>
            <a:r>
              <a:rPr lang="ru-RU" sz="4000" b="1" dirty="0" smtClean="0"/>
              <a:t>ПОПУЛЯРНОСТ СРЕД ИНВЕСТИТОРИТЕ  </a:t>
            </a:r>
            <a:r>
              <a:rPr lang="bg-BG" sz="4000" b="1" dirty="0" smtClean="0"/>
              <a:t>ЗА ПРОЕКТИ </a:t>
            </a:r>
            <a:r>
              <a:rPr lang="ru-RU" sz="4000" b="1" dirty="0" smtClean="0"/>
              <a:t>СЪС </a:t>
            </a:r>
            <a:r>
              <a:rPr lang="ru-RU" sz="4000" b="1" dirty="0" smtClean="0"/>
              <a:t>СОЦИАЛЕНО И ЕКОЛОГИЧНО ВЪЗДЕЙСТВИЕ </a:t>
            </a:r>
            <a:r>
              <a:rPr lang="ru-RU" sz="4000" b="1" dirty="0" smtClean="0"/>
              <a:t>И ОБЩЕСТВЕНА ЗНАЧИМОСТ </a:t>
            </a:r>
            <a:endParaRPr lang="ru-RU" sz="4000" b="1" dirty="0" smtClean="0"/>
          </a:p>
          <a:p>
            <a:pPr algn="just"/>
            <a:endParaRPr lang="ru-RU" sz="4000" b="1" dirty="0"/>
          </a:p>
        </p:txBody>
      </p:sp>
    </p:spTree>
  </p:cSld>
  <p:clrMapOvr>
    <a:masterClrMapping/>
  </p:clrMapOvr>
  <p:transition spd="med">
    <p:zoom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9041" b="904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5"/>
          <p:cNvSpPr txBox="1"/>
          <p:nvPr/>
        </p:nvSpPr>
        <p:spPr>
          <a:xfrm>
            <a:off x="1871192" y="1133708"/>
            <a:ext cx="15121679" cy="650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5000" b="1" dirty="0">
                <a:solidFill>
                  <a:srgbClr val="000000"/>
                </a:solidFill>
              </a:rPr>
              <a:t>КОЛЕКТИВНО </a:t>
            </a:r>
            <a:r>
              <a:rPr lang="en-US" sz="5000" b="1" dirty="0" smtClean="0">
                <a:solidFill>
                  <a:srgbClr val="000000"/>
                </a:solidFill>
              </a:rPr>
              <a:t>ФИНАНСИРАНЕ</a:t>
            </a:r>
            <a:r>
              <a:rPr lang="bg-BG" sz="5000" b="1" dirty="0" smtClean="0">
                <a:solidFill>
                  <a:srgbClr val="000000"/>
                </a:solidFill>
              </a:rPr>
              <a:t> – КАК РАБОТИ? </a:t>
            </a:r>
            <a:r>
              <a:rPr lang="en-US" sz="4200" dirty="0" smtClean="0">
                <a:solidFill>
                  <a:srgbClr val="000000"/>
                </a:solidFill>
              </a:rPr>
              <a:t> </a:t>
            </a:r>
            <a:endParaRPr lang="en-US" sz="4200" dirty="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07096" y="2714608"/>
            <a:ext cx="11161240" cy="609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3200" dirty="0" smtClean="0"/>
              <a:t> </a:t>
            </a:r>
            <a:r>
              <a:rPr lang="ru-RU" sz="3300" b="1" dirty="0" smtClean="0"/>
              <a:t>СОБСТВЕНИКЪТ НА </a:t>
            </a:r>
            <a:r>
              <a:rPr lang="ru-RU" sz="3300" b="1" dirty="0"/>
              <a:t>ПРОЕКТ ГО ПРЕДЛАГА ЗА ФИНАНСИРАНЕ ЧРЕЗ </a:t>
            </a:r>
            <a:r>
              <a:rPr lang="ru-RU" sz="3300" b="1" dirty="0" smtClean="0"/>
              <a:t>ПЛАТФОРМAТА</a:t>
            </a:r>
          </a:p>
          <a:p>
            <a:pPr algn="just"/>
            <a:endParaRPr lang="ru-RU" sz="3300" b="1" dirty="0"/>
          </a:p>
          <a:p>
            <a:pPr algn="just">
              <a:buFont typeface="Arial" pitchFamily="34" charset="0"/>
              <a:buChar char="•"/>
            </a:pPr>
            <a:r>
              <a:rPr lang="ru-RU" sz="3300" dirty="0" smtClean="0"/>
              <a:t> </a:t>
            </a:r>
            <a:r>
              <a:rPr lang="ru-RU" sz="3300" b="1" dirty="0" smtClean="0"/>
              <a:t>МНОГО </a:t>
            </a:r>
            <a:r>
              <a:rPr lang="ru-RU" sz="3300" b="1" dirty="0"/>
              <a:t>НА БРОЙ ФИЗИЧЕСКИ И ЮРИДИЧЕСКИ ЛИЦА </a:t>
            </a:r>
            <a:r>
              <a:rPr lang="ru-RU" sz="3300" b="1" dirty="0" smtClean="0"/>
              <a:t>СЕ </a:t>
            </a:r>
            <a:r>
              <a:rPr lang="ru-RU" sz="3300" b="1" dirty="0"/>
              <a:t>ВКЛЮЧАТ КАТО </a:t>
            </a:r>
            <a:r>
              <a:rPr lang="ru-RU" sz="3300" b="1" dirty="0" smtClean="0"/>
              <a:t>ИНВЕСТИТОРИ </a:t>
            </a:r>
          </a:p>
          <a:p>
            <a:pPr algn="just"/>
            <a:endParaRPr lang="ru-RU" sz="3300" b="1" dirty="0"/>
          </a:p>
          <a:p>
            <a:pPr algn="just">
              <a:buFont typeface="Arial" pitchFamily="34" charset="0"/>
              <a:buChar char="•"/>
            </a:pPr>
            <a:r>
              <a:rPr lang="ru-RU" sz="3300" b="1" dirty="0" smtClean="0"/>
              <a:t> СПОДЕЛЕНИ </a:t>
            </a:r>
            <a:r>
              <a:rPr lang="ru-RU" sz="3300" b="1" dirty="0"/>
              <a:t>ОТГОВОРНОСТ И РИСК МЕЖДУ КОМПАНИЯТА И НЕЙНИТЕ ИНВЕСТИТОРИ </a:t>
            </a:r>
            <a:endParaRPr lang="ru-RU" sz="3300" b="1" dirty="0" smtClean="0"/>
          </a:p>
          <a:p>
            <a:pPr algn="just"/>
            <a:endParaRPr lang="ru-RU" sz="3300" b="1" dirty="0"/>
          </a:p>
          <a:p>
            <a:pPr algn="just">
              <a:buFont typeface="Arial" pitchFamily="34" charset="0"/>
              <a:buChar char="•"/>
            </a:pPr>
            <a:r>
              <a:rPr lang="ru-RU" sz="3300" b="1" dirty="0" smtClean="0"/>
              <a:t> АВТОМАТИЗАЦИЯ </a:t>
            </a:r>
            <a:r>
              <a:rPr lang="ru-RU" sz="3300" b="1" dirty="0"/>
              <a:t>НА ПРОЦЕСА НА НАБИРАНЕ НА СРЕДСТВА</a:t>
            </a:r>
            <a:r>
              <a:rPr lang="en-GB" sz="3300" b="1" dirty="0"/>
              <a:t>.</a:t>
            </a:r>
            <a:endParaRPr lang="ru-RU" sz="3300" b="1" dirty="0"/>
          </a:p>
          <a:p>
            <a:pPr algn="just"/>
            <a:r>
              <a:rPr lang="ru-RU" sz="3300" b="1" dirty="0" smtClean="0"/>
              <a:t> </a:t>
            </a:r>
            <a:endParaRPr lang="ru-RU" sz="33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360" y="3199284"/>
            <a:ext cx="5420650" cy="468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lumMod val="50000"/>
                <a:tint val="45000"/>
                <a:satMod val="400000"/>
              </a:schemeClr>
            </a:duotone>
          </a:blip>
          <a:srcRect l="17000" r="1700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7" name="TextBox 7"/>
          <p:cNvSpPr txBox="1"/>
          <p:nvPr/>
        </p:nvSpPr>
        <p:spPr>
          <a:xfrm>
            <a:off x="5429224" y="1214410"/>
            <a:ext cx="3965972" cy="472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9"/>
              </a:lnSpc>
              <a:spcBef>
                <a:spcPct val="0"/>
              </a:spcBef>
            </a:pPr>
            <a:r>
              <a:rPr lang="bg-BG" sz="6000" b="1" dirty="0">
                <a:solidFill>
                  <a:srgbClr val="000000"/>
                </a:solidFill>
                <a:cs typeface="Arial" pitchFamily="34" charset="0"/>
              </a:rPr>
              <a:t>КАКВО Е </a:t>
            </a:r>
            <a:endParaRPr lang="en-US" sz="60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11152" y="2285980"/>
            <a:ext cx="13969552" cy="666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/>
              <a:t>СROWDFUNDING ПЛАТФОРМА ЗА ФИНАНСИРАНЕ НА ПРОЕКТИ СЪС СОЦИАЛНО И ЕКОЛОГИЕЧНО ВЪЗДЕЙСТВИЕ</a:t>
            </a:r>
          </a:p>
          <a:p>
            <a:pPr algn="just"/>
            <a:endParaRPr lang="ru-RU" sz="3200" dirty="0"/>
          </a:p>
          <a:p>
            <a:pPr algn="just">
              <a:buFont typeface="Arial" pitchFamily="34" charset="0"/>
              <a:buChar char="•"/>
            </a:pPr>
            <a:r>
              <a:rPr lang="ru-RU" sz="3500" b="1" dirty="0" smtClean="0"/>
              <a:t> ЛИЦЕНЗИРАНА ОТ КФН НА 09.12.2023 </a:t>
            </a:r>
          </a:p>
          <a:p>
            <a:pPr algn="just"/>
            <a:endParaRPr lang="ru-RU" sz="3500" b="1" dirty="0" smtClean="0"/>
          </a:p>
          <a:p>
            <a:pPr algn="just">
              <a:buFont typeface="Arial" pitchFamily="34" charset="0"/>
              <a:buChar char="•"/>
            </a:pPr>
            <a:r>
              <a:rPr lang="bg-BG" sz="3500" b="1" dirty="0" smtClean="0"/>
              <a:t> </a:t>
            </a:r>
            <a:r>
              <a:rPr lang="en-US" sz="3500" b="1" dirty="0" smtClean="0"/>
              <a:t>WEB </a:t>
            </a:r>
            <a:r>
              <a:rPr lang="bg-BG" sz="3500" b="1" dirty="0" smtClean="0"/>
              <a:t>БАЗИРАНА ПЛАТФОРМА, КОЯТО СРЕЩА СЪЗДАТЕЛИТЕ НА ПРОЕКТИ И ИНВЕСТИТОРИ</a:t>
            </a:r>
            <a:endParaRPr lang="ru-RU" sz="3500" b="1" dirty="0" smtClean="0"/>
          </a:p>
          <a:p>
            <a:pPr algn="just"/>
            <a:endParaRPr lang="ru-RU" sz="3500" b="1" dirty="0" smtClean="0"/>
          </a:p>
          <a:p>
            <a:pPr algn="just">
              <a:buFont typeface="Arial" pitchFamily="34" charset="0"/>
              <a:buChar char="•"/>
            </a:pPr>
            <a:r>
              <a:rPr lang="ru-RU" sz="3500" b="1" dirty="0" smtClean="0"/>
              <a:t> ФИНАНСИРАНЕ НА ПРОЕКТИ СЪС СОЦИАЛНО И ЕКОЛОГИЧНО ВЪЗДЕЙСТВИЕ ЧРЕЗ 3 ВИДА ФИНАНСОВИ ИНСТРУМЕНТИ: АКЦИИ, ОБЛИГАЦИИ ИЛИ ЗАЕМ </a:t>
            </a:r>
          </a:p>
          <a:p>
            <a:pPr algn="just">
              <a:buFont typeface="Arial" pitchFamily="34" charset="0"/>
              <a:buChar char="•"/>
            </a:pPr>
            <a:endParaRPr lang="ru-RU" sz="3500" b="1" dirty="0"/>
          </a:p>
        </p:txBody>
      </p:sp>
      <p:sp>
        <p:nvSpPr>
          <p:cNvPr id="10" name="Freeform 16"/>
          <p:cNvSpPr/>
          <p:nvPr/>
        </p:nvSpPr>
        <p:spPr>
          <a:xfrm>
            <a:off x="8858248" y="174948"/>
            <a:ext cx="4030168" cy="1896682"/>
          </a:xfrm>
          <a:custGeom>
            <a:avLst/>
            <a:gdLst/>
            <a:ahLst/>
            <a:cxnLst/>
            <a:rect l="l" t="t" r="r" b="b"/>
            <a:pathLst>
              <a:path w="7244351" h="2801149">
                <a:moveTo>
                  <a:pt x="0" y="0"/>
                </a:moveTo>
                <a:lnTo>
                  <a:pt x="7244351" y="0"/>
                </a:lnTo>
                <a:lnTo>
                  <a:pt x="7244351" y="2801149"/>
                </a:lnTo>
                <a:lnTo>
                  <a:pt x="0" y="28011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-20000"/>
            </a:blip>
            <a:stretch>
              <a:fillRect/>
            </a:stretch>
          </a:blipFill>
        </p:spPr>
      </p:sp>
    </p:spTree>
  </p:cSld>
  <p:clrMapOvr>
    <a:masterClrMapping/>
  </p:clrMapOvr>
  <p:transition spd="med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 contrast="-20000"/>
          </a:blip>
          <a:srcRect t="7812" b="7812"/>
          <a:stretch>
            <a:fillRect/>
          </a:stretch>
        </p:blipFill>
        <p:spPr>
          <a:xfrm>
            <a:off x="0" y="534988"/>
            <a:ext cx="18288000" cy="10287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7" name="Freeform 16"/>
          <p:cNvSpPr/>
          <p:nvPr/>
        </p:nvSpPr>
        <p:spPr>
          <a:xfrm>
            <a:off x="6191671" y="1471092"/>
            <a:ext cx="5040561" cy="2880320"/>
          </a:xfrm>
          <a:custGeom>
            <a:avLst/>
            <a:gdLst/>
            <a:ahLst/>
            <a:cxnLst/>
            <a:rect l="l" t="t" r="r" b="b"/>
            <a:pathLst>
              <a:path w="7244351" h="2801149">
                <a:moveTo>
                  <a:pt x="0" y="0"/>
                </a:moveTo>
                <a:lnTo>
                  <a:pt x="7244351" y="0"/>
                </a:lnTo>
                <a:lnTo>
                  <a:pt x="7244351" y="2801149"/>
                </a:lnTo>
                <a:lnTo>
                  <a:pt x="0" y="28011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-10000"/>
            </a:blip>
            <a:stretch>
              <a:fillRect/>
            </a:stretch>
          </a:blipFill>
        </p:spPr>
      </p:sp>
      <p:sp>
        <p:nvSpPr>
          <p:cNvPr id="3" name="Rectangle 2"/>
          <p:cNvSpPr/>
          <p:nvPr/>
        </p:nvSpPr>
        <p:spPr>
          <a:xfrm>
            <a:off x="4823520" y="4820335"/>
            <a:ext cx="9001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 smtClean="0"/>
              <a:t>ВДЪХНОВИТЕЛИ </a:t>
            </a:r>
            <a:r>
              <a:rPr lang="bg-BG" sz="5000" b="1" dirty="0" smtClean="0"/>
              <a:t>И ИНИЦИАТОРИ </a:t>
            </a:r>
            <a:r>
              <a:rPr lang="ru-RU" sz="5000" b="1" dirty="0" smtClean="0"/>
              <a:t>НА ПРОЕКТА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2" y="2263180"/>
            <a:ext cx="4175444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3914530" y="8919839"/>
            <a:ext cx="40684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/>
              <a:t>ГЕНА СЪБЕВА </a:t>
            </a:r>
            <a:endParaRPr lang="ru-RU" sz="30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4520" y="2249209"/>
            <a:ext cx="4248472" cy="653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907468" y="8932802"/>
            <a:ext cx="40684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/>
              <a:t>ДАНИЕЛА ПЕЕВА </a:t>
            </a:r>
            <a:endParaRPr lang="ru-RU" sz="3000" b="1" dirty="0"/>
          </a:p>
        </p:txBody>
      </p:sp>
    </p:spTree>
    <p:extLst>
      <p:ext uri="{BB962C8B-B14F-4D97-AF65-F5344CB8AC3E}">
        <p14:creationId xmlns:p14="http://schemas.microsoft.com/office/powerpoint/2010/main" val="414118483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lum bright="10000" contrast="-10000"/>
          </a:blip>
          <a:srcRect l="2481" r="248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" name="TextBox 4"/>
          <p:cNvSpPr txBox="1"/>
          <p:nvPr/>
        </p:nvSpPr>
        <p:spPr>
          <a:xfrm>
            <a:off x="6743889" y="10603486"/>
            <a:ext cx="3853096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 u="sng" dirty="0">
                <a:solidFill>
                  <a:srgbClr val="000000"/>
                </a:solidFill>
                <a:latin typeface="Arial"/>
                <a:hlinkClick r:id="rId3" tooltip="http://www.pptmon.com/"/>
              </a:rPr>
              <a:t>Presentation </a:t>
            </a:r>
            <a:r>
              <a:rPr lang="en-US" sz="1500" u="sng" dirty="0" err="1">
                <a:solidFill>
                  <a:srgbClr val="000000"/>
                </a:solidFill>
                <a:latin typeface="Arial"/>
                <a:hlinkClick r:id="rId3" tooltip="http://www.pptmon.com/"/>
              </a:rPr>
              <a:t>teplate</a:t>
            </a:r>
            <a:r>
              <a:rPr lang="en-US" sz="1500" u="sng" dirty="0">
                <a:solidFill>
                  <a:srgbClr val="000000"/>
                </a:solidFill>
                <a:latin typeface="Arial"/>
                <a:hlinkClick r:id="rId3" tooltip="http://www.pptmon.com/"/>
              </a:rPr>
              <a:t> by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00398" y="928658"/>
            <a:ext cx="8483077" cy="650178"/>
          </a:xfrm>
          <a:prstGeom prst="rect">
            <a:avLst/>
          </a:prstGeom>
        </p:spPr>
        <p:txBody>
          <a:bodyPr wrap="square" lIns="0" tIns="0" rIns="0" bIns="0" rtlCol="0" anchor="t" anchorCtr="1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bg-BG" sz="5000" b="1" dirty="0">
                <a:solidFill>
                  <a:srgbClr val="000000"/>
                </a:solidFill>
                <a:cs typeface="Arial" pitchFamily="34" charset="0"/>
              </a:rPr>
              <a:t>ЗАЩО СЪЗДАДОХМЕ </a:t>
            </a:r>
            <a:endParaRPr lang="en-US" sz="50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83160" y="2714608"/>
            <a:ext cx="1349019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b="1" dirty="0" smtClean="0"/>
              <a:t>МНОГО КОМПАНИИ С ИНОВАТИВНИ ИДЕИ И ПРОЕКТИ С ИЗМЕРИМ СОЦИАЛЕН И ЕКОЛОГИЧЕН ЕФЕКТ ОСТАВАТ БЕЗ ФИНАНСИРАНЕ ПОРАДИ ЛИПСА НА ОБЕЗПЕЧЕНИЯ И </a:t>
            </a:r>
            <a:r>
              <a:rPr lang="bg-BG" sz="3200" b="1" dirty="0" smtClean="0"/>
              <a:t>ДОБРИ </a:t>
            </a:r>
            <a:r>
              <a:rPr lang="ru-RU" sz="3200" b="1" dirty="0" smtClean="0"/>
              <a:t>ФИНАНСОВИ РЕЗУЛТАТИ.</a:t>
            </a:r>
          </a:p>
          <a:p>
            <a:pPr algn="just"/>
            <a:endParaRPr lang="ru-RU" sz="3200" b="1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b="1" dirty="0"/>
              <a:t>ПОЛЗВАМЕ НАТРУПАНАТА ЕКСПЕРТИЗА И ИНВЕСТИТОРСКА БАЗА ЗА НАСОЧВАНЕ НА ФИНАНСИРАНЕТО КЪМ ПРОЕКТИ, КОИТО СЪЗДАВАТ ИЗМЕРИМА СОЦИАЛНА </a:t>
            </a:r>
            <a:r>
              <a:rPr lang="ru-RU" sz="3200" b="1" dirty="0" smtClean="0"/>
              <a:t>СТОЙНОСТ </a:t>
            </a:r>
            <a:r>
              <a:rPr lang="ru-RU" sz="3200" b="1" dirty="0"/>
              <a:t>И ОБЩЕСТВЕНА </a:t>
            </a:r>
            <a:r>
              <a:rPr lang="ru-RU" sz="3200" b="1" dirty="0" smtClean="0"/>
              <a:t>ЗНАЧИМОСТ.</a:t>
            </a:r>
            <a:endParaRPr lang="ru-RU" sz="3200" b="1" dirty="0"/>
          </a:p>
          <a:p>
            <a:pPr algn="just"/>
            <a:endParaRPr lang="ru-RU" sz="3200" b="1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b="1" dirty="0"/>
              <a:t>ИНДИВИДУАЛНИТЕ ИНВЕСТИТОРИ ИМАТ НУЖДА ОТ ПОДОБЕН ИНВЕСТИЦИОНЕН </a:t>
            </a:r>
            <a:r>
              <a:rPr lang="ru-RU" sz="3200" b="1" dirty="0" smtClean="0"/>
              <a:t>ИНСТРУМЕНТ ЗА ДИРЕКТНО ФИНАНСИРАНЕ </a:t>
            </a:r>
          </a:p>
          <a:p>
            <a:pPr algn="just"/>
            <a:endParaRPr lang="ru-RU" sz="3200" b="1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b="1" dirty="0" smtClean="0"/>
              <a:t>НИСКИ ТРАНЗАКЦИОННИ РАЗХОДИ И ДИРЕКТЕН ДОСТЪП ДО КОМПАНИИТЕ</a:t>
            </a:r>
            <a:endParaRPr lang="ru-RU" sz="3200" b="1" dirty="0"/>
          </a:p>
        </p:txBody>
      </p:sp>
      <p:sp>
        <p:nvSpPr>
          <p:cNvPr id="12" name="Freeform 16"/>
          <p:cNvSpPr/>
          <p:nvPr/>
        </p:nvSpPr>
        <p:spPr>
          <a:xfrm>
            <a:off x="10644198" y="571468"/>
            <a:ext cx="3252330" cy="1835728"/>
          </a:xfrm>
          <a:custGeom>
            <a:avLst/>
            <a:gdLst/>
            <a:ahLst/>
            <a:cxnLst/>
            <a:rect l="l" t="t" r="r" b="b"/>
            <a:pathLst>
              <a:path w="7244351" h="2801149">
                <a:moveTo>
                  <a:pt x="0" y="0"/>
                </a:moveTo>
                <a:lnTo>
                  <a:pt x="7244351" y="0"/>
                </a:lnTo>
                <a:lnTo>
                  <a:pt x="7244351" y="2801149"/>
                </a:lnTo>
                <a:lnTo>
                  <a:pt x="0" y="28011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-10000"/>
            </a:blip>
            <a:stretch>
              <a:fillRect/>
            </a:stretch>
          </a:blipFill>
        </p:spPr>
      </p:sp>
    </p:spTree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 bright="10000"/>
          </a:blip>
          <a:srcRect t="9773" b="977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5"/>
          <p:cNvSpPr txBox="1"/>
          <p:nvPr/>
        </p:nvSpPr>
        <p:spPr>
          <a:xfrm>
            <a:off x="871304" y="3989785"/>
            <a:ext cx="743338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endParaRPr lang="en-US" sz="2199" dirty="0">
              <a:solidFill>
                <a:srgbClr val="000000"/>
              </a:solidFill>
              <a:latin typeface="Montserrat Ligh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07096" y="2071666"/>
            <a:ext cx="16417824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500" b="1" dirty="0" smtClean="0"/>
              <a:t>КЛИЕНТИ -  СЪЗДАТЕЛИ НА ПРОЕКТИ: </a:t>
            </a:r>
          </a:p>
          <a:p>
            <a:pPr algn="just"/>
            <a:endParaRPr lang="ru-RU" sz="3500" b="1" dirty="0" smtClean="0"/>
          </a:p>
          <a:p>
            <a:pPr algn="just">
              <a:buFont typeface="Arial" pitchFamily="34" charset="0"/>
              <a:buChar char="•"/>
            </a:pPr>
            <a:r>
              <a:rPr lang="ru-RU" sz="3200" dirty="0" smtClean="0"/>
              <a:t> </a:t>
            </a:r>
            <a:r>
              <a:rPr lang="ru-RU" sz="3500" b="1" dirty="0" smtClean="0"/>
              <a:t>НАД 70 СПЕЦИАЛИЗИРАНИ ПРЕДПРИЯТИЯ НА ХОРА С УВРЕЖДАНИЯ И 65 СОЦИАЛНИ ПРЕДПРИЯТИЯ</a:t>
            </a:r>
          </a:p>
          <a:p>
            <a:pPr algn="just"/>
            <a:endParaRPr lang="ru-RU" sz="3500" b="1" dirty="0"/>
          </a:p>
          <a:p>
            <a:pPr algn="just"/>
            <a:endParaRPr lang="ru-RU" sz="3500" b="1" dirty="0" smtClean="0"/>
          </a:p>
          <a:p>
            <a:pPr algn="just">
              <a:buFont typeface="Arial" pitchFamily="34" charset="0"/>
              <a:buChar char="•"/>
            </a:pPr>
            <a:r>
              <a:rPr lang="ru-RU" sz="3500" b="1" dirty="0" smtClean="0"/>
              <a:t> ГОЛЯМ БРОЙ СТАРТИРАЩИ КОМПАНИИ И КОМПАНИИ В РАСТЕЖ, КОИТО НЕ МОГАТ ДА ПОЛУЧАТ ВЕНЧЪРНО ФИНАНСИРАНЕ, ТЪЙ КАТО ТО  НЕ Е ФОКУСИРАНО В ПРОЕКТИ СЪС СОЦИАЛНО И ЕКОЛОГИЧНО ВЪЗДЕЙСТВИЕ </a:t>
            </a:r>
          </a:p>
          <a:p>
            <a:pPr algn="just">
              <a:buFont typeface="Arial" pitchFamily="34" charset="0"/>
              <a:buChar char="•"/>
            </a:pPr>
            <a:endParaRPr lang="ru-RU" sz="3200" b="1" dirty="0"/>
          </a:p>
          <a:p>
            <a:pPr algn="just">
              <a:buFont typeface="Arial" pitchFamily="34" charset="0"/>
              <a:buChar char="•"/>
            </a:pPr>
            <a:endParaRPr lang="ru-RU" sz="3200" b="1" dirty="0" smtClean="0"/>
          </a:p>
          <a:p>
            <a:pPr algn="just"/>
            <a:endParaRPr lang="ru-RU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2447256" y="928658"/>
            <a:ext cx="8898104" cy="742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bg-BG" sz="5000" b="1" dirty="0" smtClean="0">
                <a:solidFill>
                  <a:srgbClr val="000000"/>
                </a:solidFill>
                <a:cs typeface="Arial" pitchFamily="34" charset="0"/>
              </a:rPr>
              <a:t>ВЯРВАМЕ </a:t>
            </a:r>
            <a:r>
              <a:rPr lang="bg-BG" sz="5000" b="1" dirty="0">
                <a:solidFill>
                  <a:srgbClr val="000000"/>
                </a:solidFill>
                <a:cs typeface="Arial" pitchFamily="34" charset="0"/>
              </a:rPr>
              <a:t>В УСПЕХА </a:t>
            </a:r>
            <a:r>
              <a:rPr lang="bg-BG" sz="5000" b="1" dirty="0" smtClean="0">
                <a:solidFill>
                  <a:srgbClr val="000000"/>
                </a:solidFill>
                <a:cs typeface="Arial" pitchFamily="34" charset="0"/>
              </a:rPr>
              <a:t>НА</a:t>
            </a:r>
            <a:r>
              <a:rPr lang="en-US" sz="5000" b="1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bg-BG" sz="50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endParaRPr lang="en-US" sz="5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" name="Freeform 16"/>
          <p:cNvSpPr/>
          <p:nvPr/>
        </p:nvSpPr>
        <p:spPr>
          <a:xfrm>
            <a:off x="12215834" y="500030"/>
            <a:ext cx="3768926" cy="2123190"/>
          </a:xfrm>
          <a:custGeom>
            <a:avLst/>
            <a:gdLst/>
            <a:ahLst/>
            <a:cxnLst/>
            <a:rect l="l" t="t" r="r" b="b"/>
            <a:pathLst>
              <a:path w="7244351" h="2801149">
                <a:moveTo>
                  <a:pt x="0" y="0"/>
                </a:moveTo>
                <a:lnTo>
                  <a:pt x="7244351" y="0"/>
                </a:lnTo>
                <a:lnTo>
                  <a:pt x="7244351" y="2801149"/>
                </a:lnTo>
                <a:lnTo>
                  <a:pt x="0" y="28011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-20000" contrast="-30000"/>
            </a:blip>
            <a:stretch>
              <a:fillRect/>
            </a:stretch>
          </a:blipFill>
        </p:spPr>
      </p:sp>
    </p:spTree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 bright="10000"/>
          </a:blip>
          <a:srcRect t="9773" b="977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5"/>
          <p:cNvSpPr txBox="1"/>
          <p:nvPr/>
        </p:nvSpPr>
        <p:spPr>
          <a:xfrm>
            <a:off x="871304" y="3989785"/>
            <a:ext cx="743338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endParaRPr lang="en-US" sz="2199" dirty="0">
              <a:solidFill>
                <a:srgbClr val="000000"/>
              </a:solidFill>
              <a:latin typeface="Montserrat Ligh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07096" y="2071666"/>
            <a:ext cx="16273808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4000" b="1" dirty="0" smtClean="0"/>
              <a:t>ИНВЕСТИТОРИ</a:t>
            </a:r>
          </a:p>
          <a:p>
            <a:pPr algn="just"/>
            <a:endParaRPr lang="ru-RU" sz="3200" b="1" dirty="0"/>
          </a:p>
          <a:p>
            <a:pPr algn="ctr"/>
            <a:r>
              <a:rPr lang="ru-RU" sz="4000" b="1" dirty="0" smtClean="0"/>
              <a:t>ОТ ДАРИТЕЛСТВО  КЪМ ОТГОВОРНО ИНВЕСТИРАНЕ С ДЪЛГОСРОЧЕН ВРЕМЕВИ ХОРИЗОНТ И ПРИЕМЛИВА ДОХОДНОСТ  </a:t>
            </a:r>
          </a:p>
          <a:p>
            <a:pPr algn="ctr"/>
            <a:endParaRPr lang="ru-RU" sz="4000" b="1" dirty="0" smtClean="0"/>
          </a:p>
          <a:p>
            <a:pPr algn="just">
              <a:buFont typeface="Arial" pitchFamily="34" charset="0"/>
              <a:buChar char="•"/>
            </a:pPr>
            <a:r>
              <a:rPr lang="ru-RU" sz="3200" b="1" dirty="0" smtClean="0"/>
              <a:t> НАСОЧВАНЕ НА ДАРИТЕЛИ КЪМ ОТГОВОРНО ИНВЕСТИРАНЕ: ЧРЕЗ  </a:t>
            </a:r>
            <a:r>
              <a:rPr lang="ru-RU" sz="3200" b="1" dirty="0"/>
              <a:t>ПЛАТФОРМИТЕ ЗА ДАРИТЕЛСТВО ЗА ЕДНА ГОДИНА СЕ НАБИРАТ НАД </a:t>
            </a:r>
            <a:r>
              <a:rPr lang="ru-RU" sz="3200" b="1" dirty="0" smtClean="0"/>
              <a:t>15 </a:t>
            </a:r>
            <a:r>
              <a:rPr lang="ru-RU" sz="3200" b="1" dirty="0"/>
              <a:t>МЛН. ЕВРО ОТ НАД </a:t>
            </a:r>
            <a:r>
              <a:rPr lang="ru-RU" sz="3200" b="1" dirty="0" smtClean="0"/>
              <a:t>300 </a:t>
            </a:r>
            <a:r>
              <a:rPr lang="ru-RU" sz="3200" b="1" dirty="0"/>
              <a:t>000 ФИЗИЧЕСКИ И ЮРИДИЧЕСКИ ЛИЦА ЗА КАУЗИ СЪС СОЦИАЛЕН </a:t>
            </a:r>
            <a:r>
              <a:rPr lang="ru-RU" sz="3200" b="1" dirty="0" smtClean="0"/>
              <a:t>И ЕКОЛОГИЧЕН ЕФЕКТ. </a:t>
            </a:r>
          </a:p>
          <a:p>
            <a:pPr algn="just"/>
            <a:endParaRPr lang="ru-RU" sz="3200" b="1" dirty="0" smtClean="0"/>
          </a:p>
          <a:p>
            <a:pPr algn="just">
              <a:buFont typeface="Arial" pitchFamily="34" charset="0"/>
              <a:buChar char="•"/>
            </a:pPr>
            <a:r>
              <a:rPr lang="ru-RU" sz="3200" b="1" dirty="0" smtClean="0"/>
              <a:t> </a:t>
            </a:r>
            <a:r>
              <a:rPr lang="ru-RU" sz="3200" b="1" dirty="0"/>
              <a:t> </a:t>
            </a:r>
            <a:r>
              <a:rPr lang="ru-RU" sz="3200" b="1" dirty="0" smtClean="0"/>
              <a:t>КОРПОРАТИВНИТЕ СОЦИАЛНО-ОТГОВОРНИ ПРАКТИКИ МОГАТ ДА БЪДАТ ПРЕНАСОЧЕНИ КЪМ ИНВЕСТИРАНЕ В ОБЩЕСТВЕНО ЗНАЧИМИ, СОЦИАЛНИ И ЕКОЛОГИЧНИ ПРОЕКТИ </a:t>
            </a:r>
          </a:p>
          <a:p>
            <a:pPr algn="just"/>
            <a:endParaRPr lang="ru-RU" sz="3200" b="1" dirty="0" smtClean="0"/>
          </a:p>
          <a:p>
            <a:pPr algn="just">
              <a:buFont typeface="Arial" pitchFamily="34" charset="0"/>
              <a:buChar char="•"/>
            </a:pPr>
            <a:r>
              <a:rPr lang="ru-RU" sz="3200" b="1" dirty="0" smtClean="0"/>
              <a:t>ТАРГЕТИРАНЕ НА ТРАДИЦИОННИТЕ СОЦИАЛНИ ИНВЕСТИТОРИ И ФОНДОВЕ</a:t>
            </a:r>
            <a:endParaRPr lang="en-US" sz="3200" b="1" dirty="0" smtClean="0"/>
          </a:p>
          <a:p>
            <a:pPr algn="just"/>
            <a:r>
              <a:rPr lang="ru-RU" sz="3200" b="1" dirty="0" smtClean="0"/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ru-RU" sz="3200" b="1" dirty="0"/>
              <a:t> </a:t>
            </a:r>
            <a:r>
              <a:rPr lang="en-US" sz="3200" b="1" dirty="0" smtClean="0"/>
              <a:t>ANGEL INVESTORS</a:t>
            </a:r>
            <a:endParaRPr lang="ru-RU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4623904" y="928658"/>
            <a:ext cx="6721456" cy="7425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bg-BG" sz="5000" b="1" dirty="0" smtClean="0">
                <a:solidFill>
                  <a:srgbClr val="000000"/>
                </a:solidFill>
                <a:cs typeface="Arial" pitchFamily="34" charset="0"/>
              </a:rPr>
              <a:t>ВЯРВАМЕ </a:t>
            </a:r>
            <a:r>
              <a:rPr lang="bg-BG" sz="5000" b="1" dirty="0">
                <a:solidFill>
                  <a:srgbClr val="000000"/>
                </a:solidFill>
                <a:cs typeface="Arial" pitchFamily="34" charset="0"/>
              </a:rPr>
              <a:t>В УСПЕХА НА</a:t>
            </a:r>
            <a:r>
              <a:rPr lang="bg-BG" sz="5000" dirty="0">
                <a:solidFill>
                  <a:srgbClr val="000000"/>
                </a:solidFill>
                <a:cs typeface="Arial" pitchFamily="34" charset="0"/>
              </a:rPr>
              <a:t> </a:t>
            </a:r>
            <a:endParaRPr lang="en-US" sz="5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" name="Freeform 16"/>
          <p:cNvSpPr/>
          <p:nvPr/>
        </p:nvSpPr>
        <p:spPr>
          <a:xfrm>
            <a:off x="12215834" y="500030"/>
            <a:ext cx="3768926" cy="2123190"/>
          </a:xfrm>
          <a:custGeom>
            <a:avLst/>
            <a:gdLst/>
            <a:ahLst/>
            <a:cxnLst/>
            <a:rect l="l" t="t" r="r" b="b"/>
            <a:pathLst>
              <a:path w="7244351" h="2801149">
                <a:moveTo>
                  <a:pt x="0" y="0"/>
                </a:moveTo>
                <a:lnTo>
                  <a:pt x="7244351" y="0"/>
                </a:lnTo>
                <a:lnTo>
                  <a:pt x="7244351" y="2801149"/>
                </a:lnTo>
                <a:lnTo>
                  <a:pt x="0" y="28011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-20000" contrast="-30000"/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118733360"/>
      </p:ext>
    </p:extLst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6150" r="1707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647056" y="2714608"/>
            <a:ext cx="17209912" cy="7548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3500" b="1" dirty="0" smtClean="0"/>
              <a:t> </a:t>
            </a:r>
            <a:r>
              <a:rPr lang="ru-RU" sz="3200" b="1" dirty="0" smtClean="0"/>
              <a:t>КАНДИДАСТВАНЕ С ПРОЕКТ С ОБЩЕСТВЕНО ЗНАЧИМО И ИЗМЕРИМО СОЦИАЛНО И ЕКОЛОГИЧНО ВЪЗДЕЙСТВИЕ, ОТГОВАРЯЩ НА ПОЛИТИКАТА И ЦЕННОСТИТЕ  НА ПЛАТФОРМАТА</a:t>
            </a:r>
            <a:endParaRPr lang="ru-RU" sz="3200" b="1" dirty="0"/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3200" b="1" dirty="0"/>
              <a:t> ОЦЕНКА НА </a:t>
            </a:r>
            <a:r>
              <a:rPr lang="ru-RU" sz="3200" b="1" dirty="0" smtClean="0"/>
              <a:t>ПРОЕКТА ОТ КОНСУЛТАТИВНИЯ СЪВЕТ -  11 </a:t>
            </a:r>
            <a:r>
              <a:rPr lang="ru-RU" sz="3200" b="1" dirty="0"/>
              <a:t>ЧЛЕНА – АВТОРИТЕТНИ ЛИЧНОСТИ С ЕКСПТИЗА  В РАЗЛИЧНИ ОБЛАСТИ НА ОБЩЕСТВЕНИЯ </a:t>
            </a:r>
            <a:r>
              <a:rPr lang="ru-RU" sz="3200" b="1" dirty="0" smtClean="0"/>
              <a:t>ЖИВОТ</a:t>
            </a:r>
            <a:endParaRPr lang="ru-RU" sz="3200" b="1" dirty="0"/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3200" b="1" dirty="0"/>
              <a:t> ИЗГОТВЯНЕ НА ДОКУМЕНТИ ЗА </a:t>
            </a:r>
            <a:r>
              <a:rPr lang="ru-RU" sz="3200" b="1" dirty="0" smtClean="0"/>
              <a:t>ПУБЛИКУВАНЕ НА ПРОЕКТА  </a:t>
            </a:r>
            <a:r>
              <a:rPr lang="ru-RU" sz="3200" b="1" dirty="0"/>
              <a:t>В ПЛАТФОРМАТА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3200" b="1" dirty="0"/>
              <a:t> </a:t>
            </a:r>
            <a:r>
              <a:rPr lang="ru-RU" sz="3200" b="1" dirty="0" smtClean="0"/>
              <a:t>ПУБЛИКУВАНЕ  НА ПЛАТФОРМАТА И ПЕРИОД НА ЗАПИСВАНЕ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3200" b="1" dirty="0" smtClean="0"/>
              <a:t>ПРИ </a:t>
            </a:r>
            <a:r>
              <a:rPr lang="ru-RU" sz="3200" b="1" dirty="0"/>
              <a:t>УСПЕХ НА ПРЕДЛАГАНЕТО – УСВОЯВАНЕ НА СРЕДСТВАТА ОТ </a:t>
            </a:r>
            <a:r>
              <a:rPr lang="ru-RU" sz="3200" b="1" dirty="0" smtClean="0"/>
              <a:t>КОМПАНИЯТА</a:t>
            </a:r>
            <a:endParaRPr lang="ru-RU" sz="3200" b="1" dirty="0"/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3200" b="1" dirty="0" smtClean="0"/>
              <a:t>БАРЗА И ЛЕСНА ПРОЦЕДУРА – В РАМКИТЕ НА 2 МЕСЕЦА</a:t>
            </a:r>
            <a:endParaRPr lang="en-US" sz="3200" b="1" dirty="0" smtClean="0"/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/>
              <a:t> </a:t>
            </a:r>
            <a:r>
              <a:rPr lang="bg-BG" sz="3200" b="1" dirty="0" smtClean="0"/>
              <a:t>ПОСЛЕДВАЩО РАЗКРИВАНЕ НА ИНФОРМАЦИЯ ОТ СЪЗДАТЕЛИТЕ НА ПРОЕКТИ КЪМ ИНВЕСТИТОРИТЕ </a:t>
            </a:r>
            <a:endParaRPr lang="ru-RU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2303240" y="928658"/>
            <a:ext cx="9061189" cy="733534"/>
          </a:xfrm>
          <a:prstGeom prst="rect">
            <a:avLst/>
          </a:prstGeom>
        </p:spPr>
        <p:txBody>
          <a:bodyPr wrap="square" anchor="t" anchorCtr="1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bg-BG" sz="5000" b="1" dirty="0">
                <a:solidFill>
                  <a:srgbClr val="000000"/>
                </a:solidFill>
                <a:cs typeface="Arial" pitchFamily="34" charset="0"/>
              </a:rPr>
              <a:t>КАК ЩЕ ФУНКЦИОНИРА</a:t>
            </a:r>
            <a:r>
              <a:rPr lang="bg-BG" sz="5000" dirty="0">
                <a:solidFill>
                  <a:srgbClr val="000000"/>
                </a:solidFill>
                <a:cs typeface="Arial" pitchFamily="34" charset="0"/>
              </a:rPr>
              <a:t> </a:t>
            </a:r>
            <a:endParaRPr lang="en-US" sz="5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Freeform 16"/>
          <p:cNvSpPr/>
          <p:nvPr/>
        </p:nvSpPr>
        <p:spPr>
          <a:xfrm>
            <a:off x="11287140" y="642906"/>
            <a:ext cx="3185452" cy="1669464"/>
          </a:xfrm>
          <a:custGeom>
            <a:avLst/>
            <a:gdLst/>
            <a:ahLst/>
            <a:cxnLst/>
            <a:rect l="l" t="t" r="r" b="b"/>
            <a:pathLst>
              <a:path w="7244351" h="2801149">
                <a:moveTo>
                  <a:pt x="0" y="0"/>
                </a:moveTo>
                <a:lnTo>
                  <a:pt x="7244351" y="0"/>
                </a:lnTo>
                <a:lnTo>
                  <a:pt x="7244351" y="2801149"/>
                </a:lnTo>
                <a:lnTo>
                  <a:pt x="0" y="28011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-20000"/>
            </a:blip>
            <a:stretch>
              <a:fillRect/>
            </a:stretch>
          </a:blipFill>
        </p:spPr>
      </p:sp>
    </p:spTree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9041" b="904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5"/>
          <p:cNvSpPr txBox="1"/>
          <p:nvPr/>
        </p:nvSpPr>
        <p:spPr>
          <a:xfrm>
            <a:off x="1295128" y="1071534"/>
            <a:ext cx="15985776" cy="1282402"/>
          </a:xfrm>
          <a:prstGeom prst="rect">
            <a:avLst/>
          </a:prstGeom>
        </p:spPr>
        <p:txBody>
          <a:bodyPr wrap="square" lIns="0" tIns="0" rIns="0" bIns="0" rtlCol="0" anchor="t" anchorCtr="1">
            <a:spAutoFit/>
          </a:bodyPr>
          <a:lstStyle/>
          <a:p>
            <a:pPr algn="ctr">
              <a:lnSpc>
                <a:spcPts val="5040"/>
              </a:lnSpc>
            </a:pPr>
            <a:r>
              <a:rPr lang="ru-RU" sz="4400" b="1" dirty="0"/>
              <a:t>КАКВО ОЧАКВАТ ИНВЕСТИТОРИТЕ </a:t>
            </a:r>
            <a:r>
              <a:rPr lang="ru-RU" sz="4400" b="1" dirty="0" smtClean="0"/>
              <a:t>В ПРОЕКТИ СЪС СОЦИАЛНО И ЕКОЛОГИЕЧНО ВЪЗДЕЙСТВИЕ</a:t>
            </a:r>
            <a:r>
              <a:rPr lang="ru-RU" sz="4400" dirty="0" smtClean="0"/>
              <a:t>?</a:t>
            </a:r>
            <a:endParaRPr lang="en-US" sz="4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79104" y="2643170"/>
            <a:ext cx="16345816" cy="64171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endParaRPr lang="ru-RU" sz="32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3500" b="1" dirty="0" smtClean="0"/>
              <a:t>КОМПЕТЕНТНО </a:t>
            </a:r>
            <a:r>
              <a:rPr lang="ru-RU" sz="3500" b="1" dirty="0"/>
              <a:t>И ОТГОВОРНО УПРАВЛЕНИЕ</a:t>
            </a:r>
          </a:p>
          <a:p>
            <a:pPr algn="just"/>
            <a:endParaRPr lang="ru-RU" sz="3500" b="1" dirty="0"/>
          </a:p>
          <a:p>
            <a:pPr algn="just">
              <a:buFont typeface="Arial" pitchFamily="34" charset="0"/>
              <a:buChar char="•"/>
            </a:pPr>
            <a:r>
              <a:rPr lang="ru-RU" sz="3500" b="1" dirty="0"/>
              <a:t> ПРОЗРАЧНОСТ И ОТЧЕТНОСТ – ПОСЛЕДВАЩО РАЗКРИВАНЕ НА ИНФОРМАЦИЯ</a:t>
            </a:r>
          </a:p>
          <a:p>
            <a:pPr algn="just">
              <a:buFont typeface="Arial" pitchFamily="34" charset="0"/>
              <a:buChar char="•"/>
            </a:pPr>
            <a:endParaRPr lang="ru-RU" sz="3500" b="1" dirty="0"/>
          </a:p>
          <a:p>
            <a:pPr algn="just">
              <a:buFont typeface="Arial" pitchFamily="34" charset="0"/>
              <a:buChar char="•"/>
            </a:pPr>
            <a:r>
              <a:rPr lang="ru-RU" sz="3500" b="1" dirty="0"/>
              <a:t> ПОСТИГАНЕ НА </a:t>
            </a:r>
            <a:r>
              <a:rPr lang="ru-RU" sz="3500" b="1" dirty="0" smtClean="0"/>
              <a:t>ДОБРИ ФИНАСОВИ ПОКАЗАТЕЛИ </a:t>
            </a:r>
          </a:p>
          <a:p>
            <a:pPr algn="just"/>
            <a:endParaRPr lang="ru-RU" sz="3500" b="1" dirty="0"/>
          </a:p>
          <a:p>
            <a:pPr algn="just">
              <a:buFont typeface="Arial" pitchFamily="34" charset="0"/>
              <a:buChar char="•"/>
            </a:pPr>
            <a:r>
              <a:rPr lang="ru-RU" sz="3500" b="1" dirty="0"/>
              <a:t> ОСЕЗАЕМ И ИЗМЕРИМ СОЦИАЛЕН </a:t>
            </a:r>
            <a:r>
              <a:rPr lang="ru-RU" sz="3500" b="1" dirty="0" smtClean="0"/>
              <a:t>ИЛИ ЕКОЛОГИЧЕН ЕФЕКТ/ВЪЗДЕЙСТВИЕ</a:t>
            </a:r>
          </a:p>
          <a:p>
            <a:pPr algn="just"/>
            <a:endParaRPr lang="ru-RU" sz="3500" b="1" dirty="0"/>
          </a:p>
          <a:p>
            <a:pPr algn="just">
              <a:buFont typeface="Arial" pitchFamily="34" charset="0"/>
              <a:buChar char="•"/>
            </a:pPr>
            <a:r>
              <a:rPr lang="ru-RU" sz="3500" b="1" dirty="0" smtClean="0"/>
              <a:t>ИЗХОД В ДЪЛГОСРОЧЕН ПЛАН ОТ </a:t>
            </a:r>
            <a:r>
              <a:rPr lang="ru-RU" sz="3500" b="1" dirty="0"/>
              <a:t>ИНВЕСТИЦИЯТА С МАЛКА </a:t>
            </a:r>
            <a:r>
              <a:rPr lang="ru-RU" sz="3500" b="1" dirty="0" smtClean="0"/>
              <a:t>ВЪЗВРЪЩАЕМОСТ ИЛИ ДОХОДНОСТ</a:t>
            </a:r>
            <a:endParaRPr lang="ru-RU" sz="3500" b="1" dirty="0"/>
          </a:p>
          <a:p>
            <a:pPr algn="just">
              <a:buFont typeface="Arial" pitchFamily="34" charset="0"/>
              <a:buChar char="•"/>
            </a:pPr>
            <a:endParaRPr lang="ru-RU" sz="3500" b="1" dirty="0"/>
          </a:p>
        </p:txBody>
      </p:sp>
    </p:spTree>
    <p:extLst>
      <p:ext uri="{BB962C8B-B14F-4D97-AF65-F5344CB8AC3E}">
        <p14:creationId xmlns:p14="http://schemas.microsoft.com/office/powerpoint/2010/main" val="3940093924"/>
      </p:ext>
    </p:extLst>
  </p:cSld>
  <p:clrMapOvr>
    <a:masterClrMapping/>
  </p:clrMapOvr>
  <p:transition spd="med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7825" b="782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1727176" y="2357418"/>
            <a:ext cx="152656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3200" dirty="0"/>
              <a:t> </a:t>
            </a:r>
            <a:r>
              <a:rPr lang="ru-RU" sz="4000" b="1" dirty="0"/>
              <a:t>СТАРТИРАЩИ </a:t>
            </a:r>
            <a:r>
              <a:rPr lang="ru-RU" sz="4000" b="1" dirty="0" smtClean="0"/>
              <a:t>КОМПАНИИ</a:t>
            </a:r>
            <a:r>
              <a:rPr lang="de-DE" sz="4000" b="1" dirty="0" smtClean="0"/>
              <a:t> </a:t>
            </a:r>
            <a:r>
              <a:rPr lang="en-US" sz="4000" b="1" dirty="0" smtClean="0"/>
              <a:t>- </a:t>
            </a:r>
            <a:r>
              <a:rPr lang="ru-RU" sz="4000" b="1" dirty="0" smtClean="0"/>
              <a:t>ДО </a:t>
            </a:r>
            <a:r>
              <a:rPr lang="ru-RU" sz="4000" b="1" dirty="0"/>
              <a:t>75 000 ЕВРО.</a:t>
            </a:r>
          </a:p>
          <a:p>
            <a:pPr algn="just"/>
            <a:endParaRPr lang="ru-RU" sz="4000" b="1" dirty="0"/>
          </a:p>
          <a:p>
            <a:pPr algn="just">
              <a:buFont typeface="Arial" pitchFamily="34" charset="0"/>
              <a:buChar char="•"/>
            </a:pPr>
            <a:r>
              <a:rPr lang="ru-RU" sz="4000" b="1" dirty="0"/>
              <a:t> КОМПАНИИ В РАСТЕЖ, КОИТО ИСКАТ ДА ПРЕМИНАТ В НОВ ЕТАП НА РАЗВИТИЕ </a:t>
            </a:r>
            <a:r>
              <a:rPr lang="en-US" sz="4000" b="1" dirty="0" smtClean="0"/>
              <a:t>- </a:t>
            </a:r>
            <a:r>
              <a:rPr lang="ru-RU" sz="4000" b="1" dirty="0" smtClean="0"/>
              <a:t>ДО </a:t>
            </a:r>
            <a:r>
              <a:rPr lang="ru-RU" sz="4000" b="1" dirty="0"/>
              <a:t>250 000 ЕВРО.</a:t>
            </a:r>
          </a:p>
          <a:p>
            <a:pPr algn="just"/>
            <a:endParaRPr lang="ru-RU" sz="4000" b="1" dirty="0"/>
          </a:p>
          <a:p>
            <a:pPr algn="just">
              <a:buFont typeface="Arial" pitchFamily="34" charset="0"/>
              <a:buChar char="•"/>
            </a:pPr>
            <a:r>
              <a:rPr lang="ru-RU" sz="4000" b="1" dirty="0"/>
              <a:t> КОМПАНИИ В ЗРЯЛОСТ НА СВОЯ БИЗНЕС, КОИТО ИМАТ ЖЕЛАНИЕ ДА ПОСТИГНАТ ОСЕЗАЕМ СОЦИАЛЕН И/ИЛИ ЕКОЛОГИЧЕН ЕФЕКТ ОТ 250 000 ЕВРО ДО 5 000 000 ЕВРО. </a:t>
            </a:r>
          </a:p>
        </p:txBody>
      </p:sp>
      <p:sp>
        <p:nvSpPr>
          <p:cNvPr id="8" name="Rectangle 7"/>
          <p:cNvSpPr/>
          <p:nvPr/>
        </p:nvSpPr>
        <p:spPr>
          <a:xfrm>
            <a:off x="4053604" y="857220"/>
            <a:ext cx="10443052" cy="733534"/>
          </a:xfrm>
          <a:prstGeom prst="rect">
            <a:avLst/>
          </a:prstGeom>
        </p:spPr>
        <p:txBody>
          <a:bodyPr wrap="none" anchor="t" anchorCtr="1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bg-BG" sz="4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ЛИНИИ НА ФИНАНСИРАНЕ И ЛИМИТИ</a:t>
            </a:r>
            <a:endParaRPr lang="en-US" sz="4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9041" b="904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5"/>
          <p:cNvSpPr txBox="1"/>
          <p:nvPr/>
        </p:nvSpPr>
        <p:spPr>
          <a:xfrm>
            <a:off x="2071638" y="1071534"/>
            <a:ext cx="14616306" cy="641201"/>
          </a:xfrm>
          <a:prstGeom prst="rect">
            <a:avLst/>
          </a:prstGeom>
        </p:spPr>
        <p:txBody>
          <a:bodyPr wrap="square" lIns="0" tIns="0" rIns="0" bIns="0" rtlCol="0" anchor="t" anchorCtr="1">
            <a:spAutoFit/>
          </a:bodyPr>
          <a:lstStyle/>
          <a:p>
            <a:pPr>
              <a:lnSpc>
                <a:spcPts val="5040"/>
              </a:lnSpc>
            </a:pPr>
            <a:r>
              <a:rPr lang="ru-RU" sz="4400" b="1" dirty="0" smtClean="0"/>
              <a:t>КАКВО ПРЕДСТОИ ПРЕЗ 2024 Г. </a:t>
            </a:r>
            <a:r>
              <a:rPr lang="ru-RU" sz="4400" dirty="0" smtClean="0"/>
              <a:t>?</a:t>
            </a:r>
            <a:endParaRPr lang="en-US" sz="4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75048" y="2643170"/>
            <a:ext cx="17137904" cy="86177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3200" dirty="0"/>
              <a:t> </a:t>
            </a:r>
            <a:r>
              <a:rPr lang="ru-RU" sz="4000" b="1" dirty="0" smtClean="0"/>
              <a:t>СТАРТИРАНЕ НА ПЛАТФОРМАТА С ПЪРВИТЕ ПРОЕКТИ – 1 ФЕВРУАРИ 2024 Г.</a:t>
            </a:r>
            <a:endParaRPr lang="ru-RU" sz="4000" b="1" dirty="0"/>
          </a:p>
          <a:p>
            <a:pPr algn="just"/>
            <a:endParaRPr lang="ru-RU" sz="4000" b="1" dirty="0"/>
          </a:p>
          <a:p>
            <a:pPr algn="just">
              <a:buFont typeface="Arial" pitchFamily="34" charset="0"/>
              <a:buChar char="•"/>
            </a:pPr>
            <a:r>
              <a:rPr lang="ru-RU" sz="4000" b="1" dirty="0"/>
              <a:t> </a:t>
            </a:r>
            <a:r>
              <a:rPr lang="ru-RU" sz="4000" b="1" dirty="0" smtClean="0"/>
              <a:t>РАЗШИРЯВАНЕ НА ОБХВАТА НА ДЕЙНОСТТА НА ПЛАТФОРМАТА ЧРЕЗ РЕГИСТРАЦИЯ ЗА ОСЪЩЕСТВЯВАНЕ НА ДЕЙНОСТ В ЕС – ДО КРАЯ НА ЯНУАРИ 2024 Г. </a:t>
            </a:r>
          </a:p>
          <a:p>
            <a:pPr algn="just"/>
            <a:endParaRPr lang="ru-RU" sz="4000" b="1" dirty="0"/>
          </a:p>
          <a:p>
            <a:pPr algn="just">
              <a:buFont typeface="Arial" pitchFamily="34" charset="0"/>
              <a:buChar char="•"/>
            </a:pPr>
            <a:r>
              <a:rPr lang="ru-RU" sz="4000" b="1" dirty="0" smtClean="0"/>
              <a:t> СЪЗДАВАНЕ НА ПАРТНЬОРСКА МРЕЖА ЗА ПРИВЛИЧАНЕ НА НОВИ ПРОЕКТИ И ПРОГРАМА ЗА СТИМУЛИРАНЕ НА ПАРТНЬОРИТЕ – ФЕВРУАРИ 2024 г. </a:t>
            </a:r>
          </a:p>
          <a:p>
            <a:pPr algn="just">
              <a:buFont typeface="Arial" pitchFamily="34" charset="0"/>
              <a:buChar char="•"/>
            </a:pPr>
            <a:endParaRPr lang="ru-RU" sz="4000" b="1" dirty="0"/>
          </a:p>
          <a:p>
            <a:pPr algn="just">
              <a:buFont typeface="Arial" pitchFamily="34" charset="0"/>
              <a:buChar char="•"/>
            </a:pPr>
            <a:r>
              <a:rPr lang="ru-RU" sz="4000" b="1" dirty="0"/>
              <a:t> </a:t>
            </a:r>
            <a:r>
              <a:rPr lang="ru-RU" sz="4000" b="1" dirty="0" smtClean="0"/>
              <a:t>СЪЗДАВАНЕ НА ИНФОРМАЦИОННИ ТОЧКИ – 6 В БЪЛГАРИЯ В ГОЛЕМИТЕ ГРАДОВЕ И 6 В СТРАНИ ОТ ЕС – ГЕРМАНИЯ, УНГАРИЯ, РУМЪНИЯ, ИСПАНИЯ, ГЪРЦИЯ, ДАНИЯ – МАЙ 2024 г. </a:t>
            </a:r>
          </a:p>
          <a:p>
            <a:pPr algn="just"/>
            <a:endParaRPr lang="ru-RU" sz="4000" b="1" dirty="0"/>
          </a:p>
          <a:p>
            <a:pPr algn="just"/>
            <a:endParaRPr lang="ru-RU" sz="4000" b="1" dirty="0"/>
          </a:p>
        </p:txBody>
      </p:sp>
    </p:spTree>
  </p:cSld>
  <p:clrMapOvr>
    <a:masterClrMapping/>
  </p:clrMapOvr>
  <p:transition spd="med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9041" b="904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9" name="Picture 3" descr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58" y="5786442"/>
            <a:ext cx="1214446" cy="12144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4" descr="Pictur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29158" y="7358078"/>
            <a:ext cx="1214446" cy="1214446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Rectangle 11"/>
          <p:cNvSpPr/>
          <p:nvPr/>
        </p:nvSpPr>
        <p:spPr>
          <a:xfrm>
            <a:off x="6429356" y="6286508"/>
            <a:ext cx="57389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4000" b="1" dirty="0"/>
              <a:t>Тел</a:t>
            </a:r>
            <a:r>
              <a:rPr lang="en-GB" sz="4000" b="1" dirty="0"/>
              <a:t>: </a:t>
            </a:r>
            <a:r>
              <a:rPr lang="en-US" sz="4000" b="1" dirty="0"/>
              <a:t>(+359) 887661036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79851" y="7858144"/>
            <a:ext cx="4735527" cy="1708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hlinkClick r:id="rId6"/>
              </a:rPr>
              <a:t> </a:t>
            </a:r>
            <a:r>
              <a:rPr lang="en-US" sz="3500" dirty="0" smtClean="0">
                <a:hlinkClick r:id="rId6"/>
              </a:rPr>
              <a:t>office@patientcapital.bg</a:t>
            </a:r>
            <a:endParaRPr lang="bg-BG" sz="3500" dirty="0"/>
          </a:p>
          <a:p>
            <a:pPr algn="ctr"/>
            <a:endParaRPr lang="bg-BG" sz="3500" dirty="0" smtClean="0"/>
          </a:p>
          <a:p>
            <a:pPr algn="ctr"/>
            <a:r>
              <a:rPr lang="de-DE" sz="3500" dirty="0" smtClean="0">
                <a:hlinkClick r:id="rId7"/>
              </a:rPr>
              <a:t>www.patientcapital.bg</a:t>
            </a:r>
            <a:r>
              <a:rPr lang="de-DE" sz="3500" dirty="0" smtClean="0"/>
              <a:t> </a:t>
            </a:r>
            <a:r>
              <a:rPr lang="bg-BG" sz="3500" dirty="0" smtClean="0"/>
              <a:t> </a:t>
            </a:r>
            <a:endParaRPr lang="bg-BG" sz="3500" dirty="0"/>
          </a:p>
        </p:txBody>
      </p:sp>
      <p:sp>
        <p:nvSpPr>
          <p:cNvPr id="16" name="TextBox 15"/>
          <p:cNvSpPr txBox="1"/>
          <p:nvPr/>
        </p:nvSpPr>
        <p:spPr>
          <a:xfrm>
            <a:off x="3671392" y="3462449"/>
            <a:ext cx="114837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8000" b="1" dirty="0" smtClean="0"/>
              <a:t>КАК ДА НИ ОТКРИЕТЕ? </a:t>
            </a:r>
            <a:endParaRPr lang="en-US" sz="8000" b="1" i="1" dirty="0"/>
          </a:p>
        </p:txBody>
      </p:sp>
      <p:sp>
        <p:nvSpPr>
          <p:cNvPr id="15" name="Freeform 16"/>
          <p:cNvSpPr/>
          <p:nvPr/>
        </p:nvSpPr>
        <p:spPr>
          <a:xfrm>
            <a:off x="6429356" y="686237"/>
            <a:ext cx="5882996" cy="2786082"/>
          </a:xfrm>
          <a:custGeom>
            <a:avLst/>
            <a:gdLst/>
            <a:ahLst/>
            <a:cxnLst/>
            <a:rect l="l" t="t" r="r" b="b"/>
            <a:pathLst>
              <a:path w="7244351" h="2801149">
                <a:moveTo>
                  <a:pt x="0" y="0"/>
                </a:moveTo>
                <a:lnTo>
                  <a:pt x="7244351" y="0"/>
                </a:lnTo>
                <a:lnTo>
                  <a:pt x="7244351" y="2801149"/>
                </a:lnTo>
                <a:lnTo>
                  <a:pt x="0" y="28011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bright="-10000"/>
            </a:blip>
            <a:stretch>
              <a:fillRect/>
            </a:stretch>
          </a:blipFill>
        </p:spPr>
      </p:sp>
    </p:spTree>
  </p:cSld>
  <p:clrMapOvr>
    <a:masterClrMapping/>
  </p:clrMapOvr>
  <p:transition spd="med">
    <p:diamond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</TotalTime>
  <Words>703</Words>
  <Application>Microsoft Office PowerPoint</Application>
  <PresentationFormat>Custom</PresentationFormat>
  <Paragraphs>98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Montserrat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Crowdfunding Campaign - PPTMON.pptx</dc:title>
  <dc:creator>Acer</dc:creator>
  <cp:lastModifiedBy>Daniela Peeva</cp:lastModifiedBy>
  <cp:revision>44</cp:revision>
  <cp:lastPrinted>2023-06-01T17:41:13Z</cp:lastPrinted>
  <dcterms:created xsi:type="dcterms:W3CDTF">2006-08-16T00:00:00Z</dcterms:created>
  <dcterms:modified xsi:type="dcterms:W3CDTF">2023-11-30T10:54:31Z</dcterms:modified>
  <dc:identifier>DAFkal8PZF0</dc:identifier>
</cp:coreProperties>
</file>